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11.png" ContentType="image/png"/>
  <Override PartName="/ppt/media/image13.png" ContentType="image/png"/>
  <Override PartName="/ppt/media/image4.png" ContentType="image/png"/>
  <Override PartName="/ppt/media/image16.png" ContentType="image/png"/>
  <Override PartName="/ppt/media/image14.png" ContentType="image/png"/>
  <Override PartName="/ppt/media/image7.svg" ContentType="image/svg"/>
  <Override PartName="/ppt/media/image2.svg" ContentType="image/svg"/>
  <Override PartName="/ppt/media/image5.svg" ContentType="image/svg"/>
  <Override PartName="/ppt/media/image8.png" ContentType="image/png"/>
  <Override PartName="/ppt/media/image12.png" ContentType="image/png"/>
  <Override PartName="/ppt/media/image3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0AB5CF-F1D5-4727-8D27-C60C7023B1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745243B-0AA2-468B-BFF4-1B5C39094F4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1495990E-A12E-47DB-839A-738A5EF2E9C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937125-3D73-4C57-BCB7-69268100DA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8CB6B6-E79D-4CA9-9729-21146FEC11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1E1AEF3-0AD1-46A5-BFCD-63EBA92EBB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39E2395-DF19-47F2-8880-28E4BA3CB4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FEF4F65-6D54-4B2E-B355-6C98E33D8D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9AF0B430-8CAC-4646-A93B-3740100C0CE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87D53D10-4544-4FB4-A9B0-875EEEF7F5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1DCA68E-87BD-4407-BF38-FF7B87EA05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B3B1D0-B570-4AE7-B27F-3AF54E96442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C13E6D4-DB94-4B03-97F7-9DB3BA0107D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810A2C0-D0BC-4275-B4C1-CEDC09F0CF6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F8B69C1-6A60-4552-8A10-2AABB5F6486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B51CAFC-746D-42CB-8A1B-A49D955750A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C9F362-7009-43EE-BC80-03DE0B4FFFF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D572C7-DB06-42F8-8F78-90CAAF4027A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01FA31-DC8C-4CD9-91FC-88662D3736B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136B94-D068-4753-96D2-A9DA30410A3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D385671-A6F2-476B-A0BF-8DC07BE2CDD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CB5664-BD46-48A3-9C10-F5921742603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6.png"/><Relationship Id="rId7" Type="http://schemas.openxmlformats.org/officeDocument/2006/relationships/image" Target="../media/image7.svg"/><Relationship Id="rId8" Type="http://schemas.openxmlformats.org/officeDocument/2006/relationships/image" Target="../media/image6.png"/><Relationship Id="rId9" Type="http://schemas.openxmlformats.org/officeDocument/2006/relationships/image" Target="../media/image7.svg"/><Relationship Id="rId10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svg"/><Relationship Id="rId6" Type="http://schemas.openxmlformats.org/officeDocument/2006/relationships/image" Target="../media/image6.png"/><Relationship Id="rId7" Type="http://schemas.openxmlformats.org/officeDocument/2006/relationships/image" Target="../media/image7.svg"/><Relationship Id="rId8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6.png"/><Relationship Id="rId4" Type="http://schemas.openxmlformats.org/officeDocument/2006/relationships/image" Target="../media/image7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6.png"/><Relationship Id="rId4" Type="http://schemas.openxmlformats.org/officeDocument/2006/relationships/image" Target="../media/image7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9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7.svg"/><Relationship Id="rId8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7.svg"/><Relationship Id="rId8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7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4.png"/><Relationship Id="rId10" Type="http://schemas.openxmlformats.org/officeDocument/2006/relationships/image" Target="../media/image5.svg"/><Relationship Id="rId11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 flipH="1">
            <a:off x="5177520" y="6022800"/>
            <a:ext cx="9643320" cy="1928520"/>
          </a:xfrm>
          <a:custGeom>
            <a:avLst/>
            <a:gdLst>
              <a:gd name="textAreaLeft" fmla="*/ -360 w 9643320"/>
              <a:gd name="textAreaRight" fmla="*/ 9643320 w 9643320"/>
              <a:gd name="textAreaTop" fmla="*/ 0 h 1928520"/>
              <a:gd name="textAreaBottom" fmla="*/ 1928880 h 1928520"/>
            </a:gdLst>
            <a:ahLst/>
            <a:rect l="textAreaLeft" t="textAreaTop" r="textAreaRight" b="textAreaBottom"/>
            <a:pathLst>
              <a:path w="9643768" h="1928754">
                <a:moveTo>
                  <a:pt x="9643768" y="0"/>
                </a:moveTo>
                <a:lnTo>
                  <a:pt x="0" y="0"/>
                </a:lnTo>
                <a:lnTo>
                  <a:pt x="0" y="1928754"/>
                </a:lnTo>
                <a:lnTo>
                  <a:pt x="9643768" y="1928754"/>
                </a:lnTo>
                <a:lnTo>
                  <a:pt x="9643768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Freeform 3"/>
          <p:cNvSpPr/>
          <p:nvPr/>
        </p:nvSpPr>
        <p:spPr>
          <a:xfrm>
            <a:off x="4947840" y="2960640"/>
            <a:ext cx="8391960" cy="6021000"/>
          </a:xfrm>
          <a:custGeom>
            <a:avLst/>
            <a:gdLst>
              <a:gd name="textAreaLeft" fmla="*/ 0 w 8391960"/>
              <a:gd name="textAreaRight" fmla="*/ 8392320 w 8391960"/>
              <a:gd name="textAreaTop" fmla="*/ 0 h 6021000"/>
              <a:gd name="textAreaBottom" fmla="*/ 6021360 h 6021000"/>
            </a:gdLst>
            <a:ahLst/>
            <a:rect l="textAreaLeft" t="textAreaTop" r="textAreaRight" b="textAreaBottom"/>
            <a:pathLst>
              <a:path w="8392313" h="6021485">
                <a:moveTo>
                  <a:pt x="0" y="0"/>
                </a:moveTo>
                <a:lnTo>
                  <a:pt x="8392314" y="0"/>
                </a:lnTo>
                <a:lnTo>
                  <a:pt x="8392314" y="6021485"/>
                </a:lnTo>
                <a:lnTo>
                  <a:pt x="0" y="6021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1882440" y="-45720"/>
            <a:ext cx="14878800" cy="25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160"/>
              </a:lnSpc>
              <a:tabLst>
                <a:tab algn="l" pos="0"/>
              </a:tabLst>
            </a:pPr>
            <a:r>
              <a:rPr b="1" lang="en-US" sz="14400" spc="1106" strike="noStrike">
                <a:solidFill>
                  <a:srgbClr val="967630"/>
                </a:solidFill>
                <a:latin typeface="Montserrat Ultra-Bold"/>
                <a:ea typeface="Montserrat Ultra-Bold"/>
              </a:rPr>
              <a:t>Bike dataset</a:t>
            </a:r>
            <a:endParaRPr b="0" lang="en-US" sz="1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Freeform 5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Freeform 6"/>
          <p:cNvSpPr/>
          <p:nvPr/>
        </p:nvSpPr>
        <p:spPr>
          <a:xfrm flipH="1">
            <a:off x="-3277440" y="468828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TextBox 7"/>
          <p:cNvSpPr/>
          <p:nvPr/>
        </p:nvSpPr>
        <p:spPr>
          <a:xfrm>
            <a:off x="1028880" y="8159040"/>
            <a:ext cx="2890080" cy="11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294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Michea C.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Julian C.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Andrea M.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Freeform 8"/>
          <p:cNvSpPr/>
          <p:nvPr/>
        </p:nvSpPr>
        <p:spPr>
          <a:xfrm flipH="1" flipV="1" rot="10800000">
            <a:off x="13639320" y="872460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2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AutoShape 3"/>
          <p:cNvSpPr/>
          <p:nvPr/>
        </p:nvSpPr>
        <p:spPr>
          <a:xfrm>
            <a:off x="7165080" y="146736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76" name="Group 4"/>
          <p:cNvGrpSpPr/>
          <p:nvPr/>
        </p:nvGrpSpPr>
        <p:grpSpPr>
          <a:xfrm>
            <a:off x="1864800" y="2197080"/>
            <a:ext cx="4497120" cy="5855400"/>
            <a:chOff x="1864800" y="2197080"/>
            <a:chExt cx="4497120" cy="5855400"/>
          </a:xfrm>
        </p:grpSpPr>
        <p:sp>
          <p:nvSpPr>
            <p:cNvPr id="77" name="Freeform 5"/>
            <p:cNvSpPr/>
            <p:nvPr/>
          </p:nvSpPr>
          <p:spPr>
            <a:xfrm>
              <a:off x="1864800" y="2341800"/>
              <a:ext cx="4497120" cy="5710680"/>
            </a:xfrm>
            <a:custGeom>
              <a:avLst/>
              <a:gdLst>
                <a:gd name="textAreaLeft" fmla="*/ 0 w 4497120"/>
                <a:gd name="textAreaRight" fmla="*/ 4497480 w 4497120"/>
                <a:gd name="textAreaTop" fmla="*/ 0 h 5710680"/>
                <a:gd name="textAreaBottom" fmla="*/ 5711040 h 5710680"/>
              </a:gdLst>
              <a:ah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" name="TextBox 6"/>
            <p:cNvSpPr/>
            <p:nvPr/>
          </p:nvSpPr>
          <p:spPr>
            <a:xfrm>
              <a:off x="1864800" y="2197080"/>
              <a:ext cx="4497120" cy="58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9" name="Group 7"/>
          <p:cNvGrpSpPr/>
          <p:nvPr/>
        </p:nvGrpSpPr>
        <p:grpSpPr>
          <a:xfrm>
            <a:off x="2103120" y="2574000"/>
            <a:ext cx="5245920" cy="5245920"/>
            <a:chOff x="2103120" y="2574000"/>
            <a:chExt cx="5245920" cy="5245920"/>
          </a:xfrm>
        </p:grpSpPr>
        <p:sp>
          <p:nvSpPr>
            <p:cNvPr id="80" name="Freeform 8"/>
            <p:cNvSpPr/>
            <p:nvPr/>
          </p:nvSpPr>
          <p:spPr>
            <a:xfrm>
              <a:off x="2103120" y="2574000"/>
              <a:ext cx="5245920" cy="5245920"/>
            </a:xfrm>
            <a:custGeom>
              <a:avLst/>
              <a:gdLst>
                <a:gd name="textAreaLeft" fmla="*/ 0 w 5245920"/>
                <a:gd name="textAreaRight" fmla="*/ 5246280 w 5245920"/>
                <a:gd name="textAreaTop" fmla="*/ 0 h 5245920"/>
                <a:gd name="textAreaBottom" fmla="*/ 5246280 h 52459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1" name="TextBox 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84589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Planned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Box 1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Box 1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504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Montserrat Ultra-Bold"/>
                <a:ea typeface="Montserrat Ultra-Bold"/>
              </a:rPr>
              <a:t>02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Box 13"/>
          <p:cNvSpPr/>
          <p:nvPr/>
        </p:nvSpPr>
        <p:spPr>
          <a:xfrm>
            <a:off x="9182160" y="4621320"/>
            <a:ext cx="8564040" cy="35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601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Montserrat Ultra-Bold"/>
                <a:ea typeface="Montserrat Ultra-Bold"/>
              </a:rPr>
              <a:t>from Kaggle, scraped from Bikez.com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Montserrat Ultra-Bold"/>
                <a:ea typeface="Montserrat Ultra-Bold"/>
              </a:rPr>
              <a:t>38'000 rows, 99 columns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extBox 14"/>
          <p:cNvSpPr/>
          <p:nvPr/>
        </p:nvSpPr>
        <p:spPr>
          <a:xfrm>
            <a:off x="9182160" y="3886200"/>
            <a:ext cx="797688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718"/>
              </a:lnSpc>
              <a:tabLst>
                <a:tab algn="l" pos="0"/>
              </a:tabLst>
            </a:pPr>
            <a:r>
              <a:rPr b="1" lang="en-US" sz="4800" spc="-1" strike="noStrike">
                <a:solidFill>
                  <a:srgbClr val="967630"/>
                </a:solidFill>
                <a:latin typeface="Montserrat Ultra-Bold"/>
                <a:ea typeface="Montserrat Ultra-Bold"/>
              </a:rPr>
              <a:t>Dataset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Freeform 15"/>
          <p:cNvSpPr/>
          <p:nvPr/>
        </p:nvSpPr>
        <p:spPr>
          <a:xfrm flipH="1" flipV="1" rot="10800000">
            <a:off x="16522920" y="229356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Freeform 16"/>
          <p:cNvSpPr/>
          <p:nvPr/>
        </p:nvSpPr>
        <p:spPr>
          <a:xfrm flipH="1">
            <a:off x="-2834280" y="8563680"/>
            <a:ext cx="6947280" cy="1389240"/>
          </a:xfrm>
          <a:custGeom>
            <a:avLst/>
            <a:gdLst>
              <a:gd name="textAreaLeft" fmla="*/ 360 w 6947280"/>
              <a:gd name="textAreaRight" fmla="*/ 6948000 w 6947280"/>
              <a:gd name="textAreaTop" fmla="*/ 0 h 1389240"/>
              <a:gd name="textAreaBottom" fmla="*/ 1389600 h 1389240"/>
            </a:gdLst>
            <a:ahLst/>
            <a:rect l="textAreaLeft" t="textAreaTop" r="textAreaRight" b="textAreaBottom"/>
            <a:pathLst>
              <a:path w="6947729" h="1389546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" name="TextBox 17"/>
          <p:cNvSpPr/>
          <p:nvPr/>
        </p:nvSpPr>
        <p:spPr>
          <a:xfrm>
            <a:off x="9182160" y="6904800"/>
            <a:ext cx="856404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601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Box 18"/>
          <p:cNvSpPr/>
          <p:nvPr/>
        </p:nvSpPr>
        <p:spPr>
          <a:xfrm>
            <a:off x="9182160" y="6169320"/>
            <a:ext cx="797688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718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504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Montserrat Ultra-Bold"/>
                <a:ea typeface="Montserrat Ultra-Bold"/>
              </a:rPr>
              <a:t>03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Box 3"/>
          <p:cNvSpPr/>
          <p:nvPr/>
        </p:nvSpPr>
        <p:spPr>
          <a:xfrm>
            <a:off x="1028880" y="1774800"/>
            <a:ext cx="1010844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718"/>
              </a:lnSpc>
              <a:tabLst>
                <a:tab algn="l" pos="0"/>
              </a:tabLst>
            </a:pPr>
            <a:r>
              <a:rPr b="1" lang="en-US" sz="4800" spc="-1" strike="noStrike">
                <a:solidFill>
                  <a:srgbClr val="967630"/>
                </a:solidFill>
                <a:latin typeface="Montserrat Ultra-Bold"/>
                <a:ea typeface="Montserrat Ultra-Bold"/>
              </a:rPr>
              <a:t>What each row represents?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Freeform 4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Freeform 5"/>
          <p:cNvSpPr/>
          <p:nvPr/>
        </p:nvSpPr>
        <p:spPr>
          <a:xfrm flipH="1" flipV="1" rot="10800000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" name="Freeform 6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AutoShape 7"/>
          <p:cNvSpPr/>
          <p:nvPr/>
        </p:nvSpPr>
        <p:spPr>
          <a:xfrm>
            <a:off x="7165080" y="150804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TextBox 8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TextBox 9"/>
          <p:cNvSpPr/>
          <p:nvPr/>
        </p:nvSpPr>
        <p:spPr>
          <a:xfrm>
            <a:off x="84589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Planned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Box 10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11"/>
          <p:cNvSpPr/>
          <p:nvPr/>
        </p:nvSpPr>
        <p:spPr>
          <a:xfrm>
            <a:off x="1242360" y="2538720"/>
            <a:ext cx="15494400" cy="104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92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Montserrat Bold"/>
                <a:ea typeface="Montserrat Bold"/>
              </a:rPr>
              <a:t>Each row corresponds to one motorcycle record and carries all of its attributes: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3920"/>
              </a:lnSpc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626040" indent="-313200" defTabSz="914400">
              <a:lnSpc>
                <a:spcPts val="405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900" spc="-1" strike="noStrike">
                <a:solidFill>
                  <a:srgbClr val="ffffff"/>
                </a:solidFill>
                <a:latin typeface="Montserrat"/>
                <a:ea typeface="Montserrat"/>
              </a:rPr>
              <a:t>Identity &amp; Classification</a:t>
            </a:r>
            <a:endParaRPr b="0" lang="en-US" sz="2900" spc="-1" strike="noStrike">
              <a:solidFill>
                <a:srgbClr val="ffffff"/>
              </a:solidFill>
              <a:latin typeface="Arial"/>
            </a:endParaRPr>
          </a:p>
          <a:p>
            <a:pPr lvl="2" marL="1381680" indent="-460440" defTabSz="914400">
              <a:lnSpc>
                <a:spcPts val="4479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3200" spc="-1" strike="noStrike">
                <a:solidFill>
                  <a:srgbClr val="ffffff"/>
                </a:solidFill>
                <a:latin typeface="Montserrat"/>
                <a:ea typeface="Montserrat"/>
              </a:rPr>
              <a:t>Model, Year, Category, Comments, Modifications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4479"/>
              </a:lnSpc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Montserrat"/>
                <a:ea typeface="Montserrat"/>
              </a:rPr>
              <a:t>Performance &amp; Dynamics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2" marL="1381680" indent="-460440" defTabSz="914400">
              <a:lnSpc>
                <a:spcPts val="4479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3200" spc="-1" strike="noStrike">
                <a:solidFill>
                  <a:srgbClr val="ffffff"/>
                </a:solidFill>
                <a:latin typeface="Montserrat"/>
                <a:ea typeface="Montserrat"/>
              </a:rPr>
              <a:t>Power (HP/kW), Torque, 0–100 km/h, Top speed, ecc. 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4479"/>
              </a:lnSpc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Montserrat"/>
                <a:ea typeface="Montserrat"/>
              </a:rPr>
              <a:t>Engine &amp; Drivetrain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2" marL="1381680" indent="-460440" defTabSz="914400">
              <a:lnSpc>
                <a:spcPts val="4479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3200" spc="-1" strike="noStrike">
                <a:solidFill>
                  <a:srgbClr val="ffffff"/>
                </a:solidFill>
                <a:latin typeface="Montserrat"/>
                <a:ea typeface="Montserrat"/>
              </a:rPr>
              <a:t>Engine type, Fuel system/control, Cooling, Gearbox/Transmission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4479"/>
              </a:lnSpc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690840" indent="-345600" defTabSz="914400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Montserrat"/>
                <a:ea typeface="Montserrat"/>
              </a:rPr>
              <a:t>Economy, Emissions &amp; Features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2" marL="1381680" indent="-460440" defTabSz="914400">
              <a:lnSpc>
                <a:spcPts val="4479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3200" spc="-1" strike="noStrike">
                <a:solidFill>
                  <a:srgbClr val="ffffff"/>
                </a:solidFill>
                <a:latin typeface="Montserrat"/>
                <a:ea typeface="Montserrat"/>
              </a:rPr>
              <a:t>Fuel consumption, Greenhouse gases, Fuel capacity, ecc. 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7138"/>
              </a:lnSpc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7138"/>
              </a:lnSpc>
              <a:tabLst>
                <a:tab algn="l" pos="0"/>
              </a:tabLst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504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Montserrat Ultra-Bold"/>
                <a:ea typeface="Montserrat Ultra-Bold"/>
              </a:rPr>
              <a:t>04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Box 15"/>
          <p:cNvSpPr/>
          <p:nvPr/>
        </p:nvSpPr>
        <p:spPr>
          <a:xfrm>
            <a:off x="5440680" y="1992240"/>
            <a:ext cx="740628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718"/>
              </a:lnSpc>
              <a:tabLst>
                <a:tab algn="l" pos="0"/>
              </a:tabLst>
            </a:pPr>
            <a:r>
              <a:rPr b="1" lang="en-US" sz="4800" spc="-1" strike="noStrike">
                <a:solidFill>
                  <a:srgbClr val="967630"/>
                </a:solidFill>
                <a:latin typeface="Montserrat Ultra-Bold"/>
                <a:ea typeface="Montserrat Ultra-Bold"/>
              </a:rPr>
              <a:t>Models by type of bike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Freeform 28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Freeform 29"/>
          <p:cNvSpPr/>
          <p:nvPr/>
        </p:nvSpPr>
        <p:spPr>
          <a:xfrm flipH="1" flipV="1" rot="10800000">
            <a:off x="5486040" y="950976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Freeform 30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AutoShape 31"/>
          <p:cNvSpPr/>
          <p:nvPr/>
        </p:nvSpPr>
        <p:spPr>
          <a:xfrm>
            <a:off x="8686800" y="148932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extBox 32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Box 33"/>
          <p:cNvSpPr/>
          <p:nvPr/>
        </p:nvSpPr>
        <p:spPr>
          <a:xfrm>
            <a:off x="84589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Models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4800600" y="3886200"/>
            <a:ext cx="8915040" cy="5029200"/>
          </a:xfrm>
          <a:prstGeom prst="rect">
            <a:avLst/>
          </a:prstGeom>
          <a:blipFill rotWithShape="0">
            <a:blip r:embed="rId7"/>
            <a:srcRect l="35573" t="36406" r="23175" b="2222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34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8"/>
          <a:srcRect l="77368" t="37204" r="8289" b="22789"/>
          <a:stretch/>
        </p:blipFill>
        <p:spPr>
          <a:xfrm>
            <a:off x="13030200" y="3429000"/>
            <a:ext cx="3428640" cy="538092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9"/>
          <a:srcRect l="80132" t="61435" r="9866" b="35731"/>
          <a:stretch/>
        </p:blipFill>
        <p:spPr>
          <a:xfrm>
            <a:off x="13698360" y="7750440"/>
            <a:ext cx="2514600" cy="39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21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504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Montserrat Ultra-Bold"/>
                <a:ea typeface="Montserrat Ultra-Bold"/>
              </a:rPr>
              <a:t>04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Freeform 32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Freeform 34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6" name="AutoShape 2"/>
          <p:cNvSpPr/>
          <p:nvPr/>
        </p:nvSpPr>
        <p:spPr>
          <a:xfrm>
            <a:off x="8653680" y="148932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" name="TextBox 36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TextBox 37"/>
          <p:cNvSpPr/>
          <p:nvPr/>
        </p:nvSpPr>
        <p:spPr>
          <a:xfrm>
            <a:off x="8458920" y="1054440"/>
            <a:ext cx="136980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Count CC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Box 38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5"/>
          <a:srcRect l="17500" t="23811" r="6250" b="6667"/>
          <a:stretch/>
        </p:blipFill>
        <p:spPr>
          <a:xfrm>
            <a:off x="2058120" y="2286000"/>
            <a:ext cx="13943880" cy="7151040"/>
          </a:xfrm>
          <a:prstGeom prst="rect">
            <a:avLst/>
          </a:prstGeom>
          <a:ln w="0">
            <a:noFill/>
          </a:ln>
        </p:spPr>
      </p:pic>
      <p:sp>
        <p:nvSpPr>
          <p:cNvPr id="121" name="Freeform 33"/>
          <p:cNvSpPr/>
          <p:nvPr/>
        </p:nvSpPr>
        <p:spPr>
          <a:xfrm flipH="1" flipV="1" rot="10800000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" name="TextBox 1"/>
          <p:cNvSpPr/>
          <p:nvPr/>
        </p:nvSpPr>
        <p:spPr>
          <a:xfrm>
            <a:off x="13716000" y="7335720"/>
            <a:ext cx="251460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718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Montserrat Ultra-Bold"/>
                <a:ea typeface="Montserrat Ultra-Bold"/>
              </a:rPr>
              <a:t>Mode: 6200 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23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504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Montserrat Ultra-Bold"/>
                <a:ea typeface="Montserrat Ultra-Bold"/>
              </a:rPr>
              <a:t>04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Box 30"/>
          <p:cNvSpPr/>
          <p:nvPr/>
        </p:nvSpPr>
        <p:spPr>
          <a:xfrm>
            <a:off x="1828800" y="1889640"/>
            <a:ext cx="1440180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718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n-US" sz="4800" spc="-1" strike="noStrike">
                <a:solidFill>
                  <a:srgbClr val="967630"/>
                </a:solidFill>
                <a:latin typeface="Montserrat Ultra-Bold"/>
                <a:ea typeface="Montserrat Ultra-Bold"/>
              </a:rPr>
              <a:t>Evolution of Bike HP and CC Over the Years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Freeform 39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/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/>
          <p:cNvSpPr/>
          <p:nvPr/>
        </p:nvSpPr>
        <p:spPr>
          <a:xfrm>
            <a:off x="8458200" y="1053720"/>
            <a:ext cx="150480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In progress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5"/>
          <a:srcRect l="17498" t="24360" r="2500" b="6747"/>
          <a:stretch/>
        </p:blipFill>
        <p:spPr>
          <a:xfrm>
            <a:off x="2514960" y="2743560"/>
            <a:ext cx="14630040" cy="7086240"/>
          </a:xfrm>
          <a:prstGeom prst="rect">
            <a:avLst/>
          </a:prstGeom>
          <a:ln w="0">
            <a:noFill/>
          </a:ln>
        </p:spPr>
      </p:pic>
      <p:sp>
        <p:nvSpPr>
          <p:cNvPr id="132" name="Freeform 40"/>
          <p:cNvSpPr/>
          <p:nvPr/>
        </p:nvSpPr>
        <p:spPr>
          <a:xfrm flipH="1" flipV="1" rot="10800000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6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504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Montserrat Ultra-Bold"/>
                <a:ea typeface="Montserrat Ultra-Bold"/>
              </a:rPr>
              <a:t>04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TextBox 19"/>
          <p:cNvSpPr/>
          <p:nvPr/>
        </p:nvSpPr>
        <p:spPr>
          <a:xfrm>
            <a:off x="5216400" y="4110120"/>
            <a:ext cx="355428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5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ontserrat Bold"/>
                <a:ea typeface="Montserrat Bold"/>
              </a:rPr>
              <a:t>Relation between cost and: CV, brand, type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5" name="Group 9"/>
          <p:cNvGrpSpPr/>
          <p:nvPr/>
        </p:nvGrpSpPr>
        <p:grpSpPr>
          <a:xfrm>
            <a:off x="2738520" y="3350160"/>
            <a:ext cx="1696680" cy="2209680"/>
            <a:chOff x="2738520" y="3350160"/>
            <a:chExt cx="1696680" cy="2209680"/>
          </a:xfrm>
        </p:grpSpPr>
        <p:sp>
          <p:nvSpPr>
            <p:cNvPr id="136" name="Freeform 12"/>
            <p:cNvSpPr/>
            <p:nvPr/>
          </p:nvSpPr>
          <p:spPr>
            <a:xfrm>
              <a:off x="2738520" y="3404880"/>
              <a:ext cx="1696680" cy="2154960"/>
            </a:xfrm>
            <a:custGeom>
              <a:avLst/>
              <a:gdLst>
                <a:gd name="textAreaLeft" fmla="*/ 0 w 1696680"/>
                <a:gd name="textAreaRight" fmla="*/ 1697040 w 1696680"/>
                <a:gd name="textAreaTop" fmla="*/ 0 h 2154960"/>
                <a:gd name="textAreaBottom" fmla="*/ 2155320 h 2154960"/>
              </a:gdLst>
              <a:ah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37" name="TextBox 20"/>
            <p:cNvSpPr/>
            <p:nvPr/>
          </p:nvSpPr>
          <p:spPr>
            <a:xfrm>
              <a:off x="2738520" y="3350160"/>
              <a:ext cx="1696680" cy="22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1600" rIns="21600" tIns="21600" bIns="21600" anchor="ctr">
              <a:noAutofit/>
            </a:bodyPr>
            <a:p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38" name="Group 10"/>
          <p:cNvGrpSpPr/>
          <p:nvPr/>
        </p:nvGrpSpPr>
        <p:grpSpPr>
          <a:xfrm>
            <a:off x="2828160" y="3492720"/>
            <a:ext cx="1979640" cy="1979640"/>
            <a:chOff x="2828160" y="3492720"/>
            <a:chExt cx="1979640" cy="1979640"/>
          </a:xfrm>
        </p:grpSpPr>
        <p:sp>
          <p:nvSpPr>
            <p:cNvPr id="139" name="Freeform 13"/>
            <p:cNvSpPr/>
            <p:nvPr/>
          </p:nvSpPr>
          <p:spPr>
            <a:xfrm>
              <a:off x="2828160" y="3492720"/>
              <a:ext cx="1979640" cy="1979640"/>
            </a:xfrm>
            <a:custGeom>
              <a:avLst/>
              <a:gdLst>
                <a:gd name="textAreaLeft" fmla="*/ 0 w 1979640"/>
                <a:gd name="textAreaRight" fmla="*/ 1980000 w 1979640"/>
                <a:gd name="textAreaTop" fmla="*/ 0 h 1979640"/>
                <a:gd name="textAreaBottom" fmla="*/ 1980000 h 19796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40" name="TextBox 22"/>
          <p:cNvSpPr/>
          <p:nvPr/>
        </p:nvSpPr>
        <p:spPr>
          <a:xfrm>
            <a:off x="11995200" y="4140720"/>
            <a:ext cx="355428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59"/>
              </a:lnSpc>
            </a:pPr>
            <a:r>
              <a:rPr b="1" lang="en-US" sz="2400" spc="-1" strike="noStrike">
                <a:solidFill>
                  <a:srgbClr val="967630"/>
                </a:solidFill>
                <a:latin typeface="Montserrat Bold"/>
                <a:ea typeface="Montserrat Bold"/>
              </a:rPr>
              <a:t>Relation between CV and fatalities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41" name="Group 11"/>
          <p:cNvGrpSpPr/>
          <p:nvPr/>
        </p:nvGrpSpPr>
        <p:grpSpPr>
          <a:xfrm>
            <a:off x="9532800" y="3350160"/>
            <a:ext cx="1696680" cy="2209680"/>
            <a:chOff x="9532800" y="3350160"/>
            <a:chExt cx="1696680" cy="2209680"/>
          </a:xfrm>
        </p:grpSpPr>
        <p:sp>
          <p:nvSpPr>
            <p:cNvPr id="142" name="Freeform 14"/>
            <p:cNvSpPr/>
            <p:nvPr/>
          </p:nvSpPr>
          <p:spPr>
            <a:xfrm>
              <a:off x="9532800" y="3404880"/>
              <a:ext cx="1696680" cy="2154960"/>
            </a:xfrm>
            <a:custGeom>
              <a:avLst/>
              <a:gdLst>
                <a:gd name="textAreaLeft" fmla="*/ 0 w 1696680"/>
                <a:gd name="textAreaRight" fmla="*/ 1697040 w 1696680"/>
                <a:gd name="textAreaTop" fmla="*/ 0 h 2154960"/>
                <a:gd name="textAreaBottom" fmla="*/ 2155320 h 2154960"/>
              </a:gdLst>
              <a:ah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43" name="TextBox 25"/>
            <p:cNvSpPr/>
            <p:nvPr/>
          </p:nvSpPr>
          <p:spPr>
            <a:xfrm>
              <a:off x="9532800" y="3350160"/>
              <a:ext cx="1696680" cy="22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1600" rIns="21600" tIns="21600" bIns="21600" anchor="ctr">
              <a:noAutofit/>
            </a:bodyPr>
            <a:p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44" name="Group 13"/>
          <p:cNvGrpSpPr/>
          <p:nvPr/>
        </p:nvGrpSpPr>
        <p:grpSpPr>
          <a:xfrm>
            <a:off x="9622800" y="3492720"/>
            <a:ext cx="1979640" cy="1979640"/>
            <a:chOff x="9622800" y="3492720"/>
            <a:chExt cx="1979640" cy="1979640"/>
          </a:xfrm>
        </p:grpSpPr>
        <p:sp>
          <p:nvSpPr>
            <p:cNvPr id="145" name="Freeform 18"/>
            <p:cNvSpPr/>
            <p:nvPr/>
          </p:nvSpPr>
          <p:spPr>
            <a:xfrm>
              <a:off x="9622800" y="3492720"/>
              <a:ext cx="1979640" cy="1979640"/>
            </a:xfrm>
            <a:custGeom>
              <a:avLst/>
              <a:gdLst>
                <a:gd name="textAreaLeft" fmla="*/ 0 w 1979640"/>
                <a:gd name="textAreaRight" fmla="*/ 1980000 w 1979640"/>
                <a:gd name="textAreaTop" fmla="*/ 0 h 1979640"/>
                <a:gd name="textAreaBottom" fmla="*/ 1980000 h 19796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46" name="TextBox 39"/>
          <p:cNvSpPr/>
          <p:nvPr/>
        </p:nvSpPr>
        <p:spPr>
          <a:xfrm>
            <a:off x="5440680" y="1992240"/>
            <a:ext cx="740628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718"/>
              </a:lnSpc>
              <a:tabLst>
                <a:tab algn="l" pos="0"/>
              </a:tabLst>
            </a:pPr>
            <a:r>
              <a:rPr b="1" lang="en-US" sz="4800" spc="-1" strike="noStrike">
                <a:solidFill>
                  <a:srgbClr val="967630"/>
                </a:solidFill>
                <a:latin typeface="Montserrat Ultra-Bold"/>
                <a:ea typeface="Montserrat Ultra-Bold"/>
              </a:rPr>
              <a:t>Planned analysis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TextBox 40"/>
          <p:cNvSpPr/>
          <p:nvPr/>
        </p:nvSpPr>
        <p:spPr>
          <a:xfrm>
            <a:off x="5176800" y="6756840"/>
            <a:ext cx="355428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59"/>
              </a:lnSpc>
            </a:pPr>
            <a:r>
              <a:rPr b="1" lang="en-US" sz="2400" spc="-1" strike="noStrike">
                <a:solidFill>
                  <a:srgbClr val="967630"/>
                </a:solidFill>
                <a:latin typeface="Montserrat Bold"/>
                <a:ea typeface="Montserrat Bold"/>
              </a:rPr>
              <a:t>Relation between Bike brands and accidents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48" name="Group 17"/>
          <p:cNvGrpSpPr/>
          <p:nvPr/>
        </p:nvGrpSpPr>
        <p:grpSpPr>
          <a:xfrm>
            <a:off x="2738520" y="6129720"/>
            <a:ext cx="1696680" cy="2209680"/>
            <a:chOff x="2738520" y="6129720"/>
            <a:chExt cx="1696680" cy="2209680"/>
          </a:xfrm>
        </p:grpSpPr>
        <p:sp>
          <p:nvSpPr>
            <p:cNvPr id="149" name="Freeform 21"/>
            <p:cNvSpPr/>
            <p:nvPr/>
          </p:nvSpPr>
          <p:spPr>
            <a:xfrm>
              <a:off x="2738520" y="6184440"/>
              <a:ext cx="1696680" cy="2154960"/>
            </a:xfrm>
            <a:custGeom>
              <a:avLst/>
              <a:gdLst>
                <a:gd name="textAreaLeft" fmla="*/ 0 w 1696680"/>
                <a:gd name="textAreaRight" fmla="*/ 1697040 w 1696680"/>
                <a:gd name="textAreaTop" fmla="*/ 0 h 2154960"/>
                <a:gd name="textAreaBottom" fmla="*/ 2155320 h 2154960"/>
              </a:gdLst>
              <a:ah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0" name="TextBox 41"/>
            <p:cNvSpPr/>
            <p:nvPr/>
          </p:nvSpPr>
          <p:spPr>
            <a:xfrm>
              <a:off x="2738520" y="6129720"/>
              <a:ext cx="1696680" cy="22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1600" rIns="21600" tIns="21600" bIns="21600" anchor="ctr">
              <a:noAutofit/>
            </a:bodyPr>
            <a:p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1" name="Group 20"/>
          <p:cNvGrpSpPr/>
          <p:nvPr/>
        </p:nvGrpSpPr>
        <p:grpSpPr>
          <a:xfrm>
            <a:off x="2828160" y="6272280"/>
            <a:ext cx="1979640" cy="1979640"/>
            <a:chOff x="2828160" y="6272280"/>
            <a:chExt cx="1979640" cy="1979640"/>
          </a:xfrm>
        </p:grpSpPr>
        <p:sp>
          <p:nvSpPr>
            <p:cNvPr id="152" name="Freeform 24"/>
            <p:cNvSpPr/>
            <p:nvPr/>
          </p:nvSpPr>
          <p:spPr>
            <a:xfrm>
              <a:off x="2828160" y="6272280"/>
              <a:ext cx="1979640" cy="1979640"/>
            </a:xfrm>
            <a:custGeom>
              <a:avLst/>
              <a:gdLst>
                <a:gd name="textAreaLeft" fmla="*/ 0 w 1979640"/>
                <a:gd name="textAreaRight" fmla="*/ 1980000 w 1979640"/>
                <a:gd name="textAreaTop" fmla="*/ 0 h 1979640"/>
                <a:gd name="textAreaBottom" fmla="*/ 1980000 h 19796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53" name="TextBox 42"/>
          <p:cNvSpPr/>
          <p:nvPr/>
        </p:nvSpPr>
        <p:spPr>
          <a:xfrm>
            <a:off x="11995200" y="6966360"/>
            <a:ext cx="35542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35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ontserrat Bold"/>
                <a:ea typeface="Montserrat Bold"/>
              </a:rPr>
              <a:t>Other analysis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4" name="Group 23"/>
          <p:cNvGrpSpPr/>
          <p:nvPr/>
        </p:nvGrpSpPr>
        <p:grpSpPr>
          <a:xfrm>
            <a:off x="9532800" y="6129720"/>
            <a:ext cx="1696680" cy="2209680"/>
            <a:chOff x="9532800" y="6129720"/>
            <a:chExt cx="1696680" cy="2209680"/>
          </a:xfrm>
        </p:grpSpPr>
        <p:sp>
          <p:nvSpPr>
            <p:cNvPr id="155" name="Freeform 27"/>
            <p:cNvSpPr/>
            <p:nvPr/>
          </p:nvSpPr>
          <p:spPr>
            <a:xfrm>
              <a:off x="9532800" y="6184440"/>
              <a:ext cx="1696680" cy="2154960"/>
            </a:xfrm>
            <a:custGeom>
              <a:avLst/>
              <a:gdLst>
                <a:gd name="textAreaLeft" fmla="*/ 0 w 1696680"/>
                <a:gd name="textAreaRight" fmla="*/ 1697040 w 1696680"/>
                <a:gd name="textAreaTop" fmla="*/ 0 h 2154960"/>
                <a:gd name="textAreaBottom" fmla="*/ 2155320 h 2154960"/>
              </a:gdLst>
              <a:ah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6" name="TextBox 43"/>
            <p:cNvSpPr/>
            <p:nvPr/>
          </p:nvSpPr>
          <p:spPr>
            <a:xfrm>
              <a:off x="9532800" y="6129720"/>
              <a:ext cx="1696680" cy="220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1600" rIns="21600" tIns="21600" bIns="21600" anchor="ctr">
              <a:noAutofit/>
            </a:bodyPr>
            <a:p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7" name="Group 24"/>
          <p:cNvGrpSpPr/>
          <p:nvPr/>
        </p:nvGrpSpPr>
        <p:grpSpPr>
          <a:xfrm>
            <a:off x="9622800" y="6272280"/>
            <a:ext cx="1979640" cy="1979640"/>
            <a:chOff x="9622800" y="6272280"/>
            <a:chExt cx="1979640" cy="1979640"/>
          </a:xfrm>
        </p:grpSpPr>
        <p:sp>
          <p:nvSpPr>
            <p:cNvPr id="158" name="Freeform 35"/>
            <p:cNvSpPr/>
            <p:nvPr/>
          </p:nvSpPr>
          <p:spPr>
            <a:xfrm>
              <a:off x="9622800" y="6272280"/>
              <a:ext cx="1979640" cy="1979640"/>
            </a:xfrm>
            <a:custGeom>
              <a:avLst/>
              <a:gdLst>
                <a:gd name="textAreaLeft" fmla="*/ 0 w 1979640"/>
                <a:gd name="textAreaRight" fmla="*/ 1980000 w 1979640"/>
                <a:gd name="textAreaTop" fmla="*/ 0 h 1979640"/>
                <a:gd name="textAreaBottom" fmla="*/ 1980000 h 19796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it-IT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59" name="Freeform 36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0" name="Freeform 37"/>
          <p:cNvSpPr/>
          <p:nvPr/>
        </p:nvSpPr>
        <p:spPr>
          <a:xfrm flipH="1" flipV="1" rot="10800000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Freeform 38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2" name="AutoShape 4"/>
          <p:cNvSpPr/>
          <p:nvPr/>
        </p:nvSpPr>
        <p:spPr>
          <a:xfrm>
            <a:off x="8585280" y="148896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3" name="TextBox 44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Box 45"/>
          <p:cNvSpPr/>
          <p:nvPr/>
        </p:nvSpPr>
        <p:spPr>
          <a:xfrm>
            <a:off x="84589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Count CC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TextBox 46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LibreOffice/24.2.7.2$Linux_X86_64 LibreOffice_project/420$Build-2</Application>
  <AppVersion>15.0000</AppVersion>
  <Words>151</Words>
  <Paragraphs>42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DAGm72XGZMM</dc:identifier>
  <dc:language>en-US</dc:language>
  <cp:lastModifiedBy/>
  <dcterms:modified xsi:type="dcterms:W3CDTF">2025-05-16T11:34:02Z</dcterms:modified>
  <cp:revision>5</cp:revision>
  <dc:subject/>
  <dc:title>bike dataset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Personalizzato</vt:lpwstr>
  </property>
  <property fmtid="{D5CDD505-2E9C-101B-9397-08002B2CF9AE}" pid="3" name="Slides">
    <vt:i4>4</vt:i4>
  </property>
</Properties>
</file>